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6" r:id="rId3"/>
    <p:sldId id="286" r:id="rId5"/>
    <p:sldId id="260" r:id="rId6"/>
    <p:sldId id="287" r:id="rId7"/>
    <p:sldId id="288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301" r:id="rId18"/>
    <p:sldId id="299" r:id="rId19"/>
    <p:sldId id="300" r:id="rId20"/>
    <p:sldId id="302" r:id="rId21"/>
  </p:sldIdLst>
  <p:sldSz cx="12192000" cy="6858000"/>
  <p:notesSz cx="6858000" cy="9144000"/>
  <p:embeddedFontLst>
    <p:embeddedFont>
      <p:font typeface="汉仪君黑-45简" panose="020B0604020202020204" charset="-122"/>
      <p:regular r:id="rId26"/>
    </p:embeddedFont>
    <p:embeddedFont>
      <p:font typeface="汉仪旗黑-55简" panose="00020600040101010101" charset="-128"/>
      <p:regular r:id="rId27"/>
    </p:embeddedFont>
    <p:embeddedFont>
      <p:font typeface="汉仪中黑简" panose="02010600000101010101" charset="-122"/>
      <p:regular r:id="rId28"/>
    </p:embeddedFont>
    <p:embeddedFont>
      <p:font typeface="微软雅黑" panose="020B0503020204020204" charset="-122"/>
      <p:regular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</p:embeddedFontLst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42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倪凤敏" initials="倪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325D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242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tags" Target="tags/tag81.xml"/><Relationship Id="rId33" Type="http://schemas.openxmlformats.org/officeDocument/2006/relationships/font" Target="fonts/font8.fntdata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8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63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3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4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6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8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79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0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952" y="0"/>
            <a:ext cx="12191365" cy="6858000"/>
          </a:xfrm>
          <a:prstGeom prst="rect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indent="0">
              <a:buNone/>
            </a:pPr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152718" y="159385"/>
            <a:ext cx="11886565" cy="65392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flipV="1">
            <a:off x="3180398" y="159385"/>
            <a:ext cx="5831205" cy="2090420"/>
          </a:xfrm>
          <a:prstGeom prst="triangle">
            <a:avLst>
              <a:gd name="adj" fmla="val 50168"/>
            </a:avLst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稻壳新logo-标准版-反白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8435" y="248285"/>
            <a:ext cx="1675130" cy="51371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4772660" y="918210"/>
            <a:ext cx="32746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buNone/>
            </a:pPr>
            <a:r>
              <a:rPr lang="zh-CN" altLang="en-US" sz="24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没有</a:t>
            </a:r>
            <a:r>
              <a:rPr lang="en-US" altLang="zh-CN" sz="24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 LOGO </a:t>
            </a:r>
            <a:r>
              <a:rPr lang="zh-CN" altLang="en-US" sz="24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思密达</a:t>
            </a:r>
            <a:r>
              <a:rPr lang="en-US" altLang="zh-CN" sz="2800">
                <a:solidFill>
                  <a:schemeClr val="bg1"/>
                </a:solidFill>
                <a:latin typeface="汉仪君黑-45简" panose="020B0604020202020204" charset="-122"/>
                <a:ea typeface="汉仪君黑-45简" panose="020B0604020202020204" charset="-122"/>
                <a:sym typeface="+mn-ea"/>
              </a:rPr>
              <a:t> </a:t>
            </a:r>
            <a:endParaRPr lang="en-US" altLang="zh-CN" sz="2800">
              <a:solidFill>
                <a:schemeClr val="bg1"/>
              </a:solidFill>
              <a:latin typeface="汉仪君黑-45简" panose="020B0604020202020204" charset="-122"/>
              <a:ea typeface="汉仪君黑-45简" panose="020B0604020202020204" charset="-122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809240" y="2343785"/>
            <a:ext cx="6755130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7200">
                <a:solidFill>
                  <a:srgbClr val="00325D"/>
                </a:solidFill>
                <a:effectLst/>
                <a:latin typeface="汉仪旗黑-55简" panose="00020600040101010101" charset="-128"/>
                <a:ea typeface="汉仪旗黑-55简" panose="00020600040101010101" charset="-128"/>
              </a:rPr>
              <a:t>神奇的</a:t>
            </a:r>
            <a:r>
              <a:rPr lang="en-US" altLang="zh-CN" sz="7200">
                <a:solidFill>
                  <a:srgbClr val="00325D"/>
                </a:solidFill>
                <a:effectLst/>
                <a:latin typeface="汉仪旗黑-55简" panose="00020600040101010101" charset="-128"/>
                <a:ea typeface="汉仪旗黑-55简" panose="00020600040101010101" charset="-128"/>
              </a:rPr>
              <a:t>papaja</a:t>
            </a:r>
            <a:r>
              <a:rPr lang="zh-CN" altLang="en-US" sz="7200">
                <a:solidFill>
                  <a:srgbClr val="00325D"/>
                </a:solidFill>
                <a:effectLst/>
                <a:latin typeface="汉仪旗黑-55简" panose="00020600040101010101" charset="-128"/>
                <a:ea typeface="汉仪旗黑-55简" panose="00020600040101010101" charset="-128"/>
              </a:rPr>
              <a:t>和</a:t>
            </a:r>
            <a:endParaRPr lang="zh-CN" altLang="en-US" sz="7200">
              <a:solidFill>
                <a:srgbClr val="00325D"/>
              </a:solidFill>
              <a:effectLst/>
              <a:latin typeface="汉仪旗黑-55简" panose="00020600040101010101" charset="-128"/>
              <a:ea typeface="汉仪旗黑-55简" panose="00020600040101010101" charset="-128"/>
            </a:endParaRPr>
          </a:p>
          <a:p>
            <a:pPr algn="ctr"/>
            <a:r>
              <a:rPr lang="en-US" altLang="zh-CN" sz="7200">
                <a:solidFill>
                  <a:srgbClr val="00325D"/>
                </a:solidFill>
                <a:effectLst/>
                <a:latin typeface="汉仪旗黑-55简" panose="00020600040101010101" charset="-128"/>
                <a:ea typeface="汉仪旗黑-55简" panose="00020600040101010101" charset="-128"/>
              </a:rPr>
              <a:t>R Mark</a:t>
            </a:r>
            <a:r>
              <a:rPr lang="en-US" altLang="zh-CN" sz="7200">
                <a:solidFill>
                  <a:srgbClr val="00325D"/>
                </a:solidFill>
                <a:effectLst/>
                <a:latin typeface="汉仪旗黑-55简" panose="00020600040101010101" charset="-128"/>
                <a:ea typeface="汉仪旗黑-55简" panose="00020600040101010101" charset="-128"/>
              </a:rPr>
              <a:t>down</a:t>
            </a:r>
            <a:endParaRPr lang="en-US" altLang="zh-CN" sz="7200">
              <a:solidFill>
                <a:srgbClr val="00325D"/>
              </a:solidFill>
              <a:effectLst/>
              <a:latin typeface="汉仪旗黑-55简" panose="00020600040101010101" charset="-128"/>
              <a:ea typeface="汉仪旗黑-55简" panose="00020600040101010101" charset="-128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34230" y="4869180"/>
            <a:ext cx="292227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indent="0" algn="ctr">
              <a:buNone/>
            </a:pPr>
            <a:r>
              <a:rPr lang="zh-CN" altLang="en-US" sz="2400">
                <a:solidFill>
                  <a:srgbClr val="00325D"/>
                </a:solidFill>
                <a:latin typeface="汉仪中黑简" panose="02010600000101010101" charset="-122"/>
                <a:ea typeface="汉仪中黑简" panose="02010600000101010101" charset="-122"/>
                <a:sym typeface="+mn-ea"/>
              </a:rPr>
              <a:t>此</a:t>
            </a:r>
            <a:r>
              <a:rPr lang="en-US" altLang="zh-CN" sz="2400">
                <a:solidFill>
                  <a:srgbClr val="00325D"/>
                </a:solidFill>
                <a:latin typeface="汉仪中黑简" panose="02010600000101010101" charset="-122"/>
                <a:ea typeface="汉仪中黑简" panose="02010600000101010101" charset="-122"/>
                <a:sym typeface="+mn-ea"/>
              </a:rPr>
              <a:t>PPT</a:t>
            </a:r>
            <a:r>
              <a:rPr lang="zh-CN" altLang="en-US" sz="2400">
                <a:solidFill>
                  <a:srgbClr val="00325D"/>
                </a:solidFill>
                <a:latin typeface="汉仪中黑简" panose="02010600000101010101" charset="-122"/>
                <a:ea typeface="汉仪中黑简" panose="02010600000101010101" charset="-122"/>
                <a:sym typeface="+mn-ea"/>
              </a:rPr>
              <a:t>献给学不会的</a:t>
            </a:r>
            <a:r>
              <a:rPr lang="en-US" altLang="zh-CN" sz="2400">
                <a:solidFill>
                  <a:srgbClr val="00325D"/>
                </a:solidFill>
                <a:latin typeface="汉仪中黑简" panose="02010600000101010101" charset="-122"/>
                <a:ea typeface="汉仪中黑简" panose="02010600000101010101" charset="-122"/>
                <a:sym typeface="+mn-ea"/>
              </a:rPr>
              <a:t>R</a:t>
            </a:r>
            <a:endParaRPr lang="en-US" altLang="zh-CN" sz="2400">
              <a:solidFill>
                <a:srgbClr val="00325D"/>
              </a:solidFill>
              <a:latin typeface="汉仪中黑简" panose="02010600000101010101" charset="-122"/>
              <a:ea typeface="汉仪中黑简" panose="02010600000101010101" charset="-122"/>
              <a:sym typeface="+mn-ea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3119120" y="5165725"/>
            <a:ext cx="913130" cy="0"/>
          </a:xfrm>
          <a:prstGeom prst="line">
            <a:avLst/>
          </a:prstGeom>
          <a:ln>
            <a:solidFill>
              <a:srgbClr val="0032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菱形 20"/>
          <p:cNvSpPr/>
          <p:nvPr/>
        </p:nvSpPr>
        <p:spPr>
          <a:xfrm>
            <a:off x="4060825" y="5069840"/>
            <a:ext cx="190500" cy="190500"/>
          </a:xfrm>
          <a:prstGeom prst="diamond">
            <a:avLst/>
          </a:prstGeom>
          <a:noFill/>
          <a:ln>
            <a:solidFill>
              <a:srgbClr val="0032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菱形 21"/>
          <p:cNvSpPr/>
          <p:nvPr/>
        </p:nvSpPr>
        <p:spPr>
          <a:xfrm>
            <a:off x="7939405" y="5069840"/>
            <a:ext cx="190500" cy="190500"/>
          </a:xfrm>
          <a:prstGeom prst="diamond">
            <a:avLst/>
          </a:prstGeom>
          <a:noFill/>
          <a:ln>
            <a:solidFill>
              <a:srgbClr val="0032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3" name="直接连接符 22"/>
          <p:cNvCxnSpPr/>
          <p:nvPr/>
        </p:nvCxnSpPr>
        <p:spPr>
          <a:xfrm>
            <a:off x="8177530" y="5165725"/>
            <a:ext cx="942975" cy="0"/>
          </a:xfrm>
          <a:prstGeom prst="line">
            <a:avLst/>
          </a:prstGeom>
          <a:ln>
            <a:solidFill>
              <a:srgbClr val="0032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18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61390" y="856615"/>
            <a:ext cx="1036701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6096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/>
              <a:t>R Markdown 是一种基于 </a:t>
            </a:r>
            <a:r>
              <a:rPr lang="zh-CN" altLang="en-US" sz="2400" b="1"/>
              <a:t>Markdown 的语法</a:t>
            </a:r>
            <a:r>
              <a:rPr lang="zh-CN" altLang="en-US" sz="2400"/>
              <a:t>，用于快速、简洁地书写文档并结合 R 代码生成动态报告。</a:t>
            </a:r>
            <a:endParaRPr lang="zh-CN" altLang="en-US" sz="2400"/>
          </a:p>
        </p:txBody>
      </p:sp>
      <p:sp>
        <p:nvSpPr>
          <p:cNvPr id="5" name="文本框 4"/>
          <p:cNvSpPr txBox="1"/>
          <p:nvPr/>
        </p:nvSpPr>
        <p:spPr>
          <a:xfrm>
            <a:off x="770890" y="2182495"/>
            <a:ext cx="10502900" cy="4338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1.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标题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在 R Markdown 中，使用 # 符号来表示标题，# 的数量表示标题的级别，从一级标题到六级标题：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# 一级标题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## 二级标题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### 三级标题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#### 四级标题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##### 五级标题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###### 六级标题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34085" y="713105"/>
            <a:ext cx="10502900" cy="1660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2.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段落和换行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使用</a:t>
            </a:r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空行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来分隔段落，在</a:t>
            </a:r>
            <a:r>
              <a:rPr lang="zh-CN" altLang="en-US" sz="2400" b="1">
                <a:latin typeface="Times New Roman" panose="02020603050405020304" charset="0"/>
                <a:cs typeface="Times New Roman" panose="02020603050405020304" charset="0"/>
              </a:rPr>
              <a:t>段落内部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直接书写文本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35990" y="2002790"/>
            <a:ext cx="7108190" cy="14262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934085" y="3315970"/>
            <a:ext cx="105029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3.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强调和斜体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使用 * 或 _ 符号来表示斜体文本，使用 ** 或 __ 符号来表示加粗文本：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990" y="4514850"/>
            <a:ext cx="7230745" cy="19088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80085" y="903605"/>
            <a:ext cx="1050290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4.列表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4.1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无序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列表：使用 *、- 或 + 符号来表示无序列表项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000">
                <a:latin typeface="Times New Roman" panose="02020603050405020304" charset="0"/>
                <a:cs typeface="Times New Roman" panose="02020603050405020304" charset="0"/>
              </a:rPr>
              <a:t>4.2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有序</a:t>
            </a: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列表：使用数字加.来表示有序列表项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2970" y="4622165"/>
            <a:ext cx="7118985" cy="20681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360" y="2472055"/>
            <a:ext cx="7173595" cy="21501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52500" y="1012190"/>
            <a:ext cx="10502900" cy="24917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5.链接和图片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使用 [显示文本](链接地址) 来插入链接，使用 ![图片描述](图片链接) 来插入图片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[Google](https://www.google.com)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![Logo](https://www.example.com/logo.png)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99135" y="785495"/>
            <a:ext cx="1050290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6.代码块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000">
                <a:latin typeface="Times New Roman" panose="02020603050405020304" charset="0"/>
                <a:cs typeface="Times New Roman" panose="02020603050405020304" charset="0"/>
              </a:rPr>
              <a:t>使用三个反引号 ``` 来包裹代码块，并指定代码块的语言（如 r 表示 R 代码）：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5235" y="2018665"/>
            <a:ext cx="7108190" cy="41255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0650" y="440690"/>
            <a:ext cx="10127615" cy="58242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5870" y="4918710"/>
            <a:ext cx="6978015" cy="5118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988695" y="584200"/>
            <a:ext cx="105029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altLang="zh-CN" sz="2400">
                <a:latin typeface="Times New Roman" panose="02020603050405020304" charset="0"/>
                <a:cs typeface="Times New Roman" panose="02020603050405020304" charset="0"/>
              </a:rPr>
              <a:t>7.</a:t>
            </a: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引用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使用 &gt; 符号来表示引用文本：</a:t>
            </a:r>
            <a:endParaRPr lang="zh-CN" alt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4390" y="1783080"/>
            <a:ext cx="7255510" cy="111569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88695" y="3048000"/>
            <a:ext cx="1050290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8.数学公式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en-US" sz="2000">
                <a:latin typeface="Times New Roman" panose="02020603050405020304" charset="0"/>
                <a:cs typeface="Times New Roman" panose="02020603050405020304" charset="0"/>
              </a:rPr>
              <a:t>使用 $ 或 $$ 来包裹数学公式，支持 LaTeX 语法：</a:t>
            </a:r>
            <a:endParaRPr lang="en-US" sz="20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70" y="4154805"/>
            <a:ext cx="7118985" cy="213931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128000" y="4304030"/>
            <a:ext cx="406400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行内公式： $E = mc^2$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块级公式：</a:t>
            </a:r>
            <a:endParaRPr lang="zh-CN" altLang="en-US"/>
          </a:p>
          <a:p>
            <a:r>
              <a:rPr lang="zh-CN" altLang="en-US"/>
              <a:t>$$</a:t>
            </a:r>
            <a:endParaRPr lang="zh-CN" altLang="en-US"/>
          </a:p>
          <a:p>
            <a:r>
              <a:rPr lang="zh-CN" altLang="en-US"/>
              <a:t>f(x) = \int_{-\infty}^{\infty} e^{-x^2} dx</a:t>
            </a:r>
            <a:endParaRPr lang="zh-CN" altLang="en-US"/>
          </a:p>
          <a:p>
            <a:r>
              <a:rPr lang="zh-CN" altLang="en-US"/>
              <a:t>$$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70890" y="829945"/>
            <a:ext cx="105029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en-US" sz="2400">
                <a:latin typeface="Times New Roman" panose="02020603050405020304" charset="0"/>
                <a:cs typeface="Times New Roman" panose="02020603050405020304" charset="0"/>
              </a:rPr>
              <a:t>9.表格</a:t>
            </a:r>
            <a:endParaRPr lang="en-US" sz="2400">
              <a:latin typeface="Times New Roman" panose="02020603050405020304" charset="0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>
                <a:latin typeface="Times New Roman" panose="02020603050405020304" charset="0"/>
                <a:cs typeface="Times New Roman" panose="02020603050405020304" charset="0"/>
              </a:rPr>
              <a:t>使用 | 和 - 来绘制表格，使用 : 来控制对齐方式：</a:t>
            </a:r>
            <a:endParaRPr lang="zh-CN" altLang="en-US" sz="2400"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2670" y="2274570"/>
            <a:ext cx="7075805" cy="16656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37615" y="4415790"/>
            <a:ext cx="406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| 列1 | 列2 |</a:t>
            </a:r>
            <a:endParaRPr lang="zh-CN" altLang="en-US"/>
          </a:p>
          <a:p>
            <a:r>
              <a:rPr lang="zh-CN" altLang="en-US"/>
              <a:t>|-----|-----|</a:t>
            </a:r>
            <a:endParaRPr lang="zh-CN" altLang="en-US"/>
          </a:p>
          <a:p>
            <a:r>
              <a:rPr lang="zh-CN" altLang="en-US"/>
              <a:t>| A   | B   |</a:t>
            </a:r>
            <a:endParaRPr lang="zh-CN" altLang="en-US"/>
          </a:p>
          <a:p>
            <a:r>
              <a:rPr lang="zh-CN" altLang="en-US"/>
              <a:t>| C   | D   |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23615" y="916940"/>
            <a:ext cx="8512810" cy="48983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r="34580"/>
          <a:stretch>
            <a:fillRect/>
          </a:stretch>
        </p:blipFill>
        <p:spPr>
          <a:xfrm>
            <a:off x="247650" y="1287145"/>
            <a:ext cx="3275965" cy="34994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4888865" y="709930"/>
            <a:ext cx="241173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什么是</a:t>
            </a:r>
            <a:r>
              <a:rPr lang="en-US" altLang="zh-CN" sz="2800" b="1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papaja</a:t>
            </a:r>
            <a:r>
              <a:rPr lang="zh-CN" altLang="en-US" sz="2800" b="1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？</a:t>
            </a:r>
            <a:r>
              <a:rPr lang="zh-CN" altLang="en-US" sz="2800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 </a:t>
            </a:r>
            <a:endParaRPr lang="zh-CN" altLang="en-US" sz="2800">
              <a:solidFill>
                <a:srgbClr val="00325D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89610" y="1357630"/>
            <a:ext cx="11285220" cy="4156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6096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>
                <a:latin typeface="+mn-ea"/>
                <a:cs typeface="+mn-ea"/>
              </a:rPr>
              <a:t>在 RStudio 中，</a:t>
            </a:r>
            <a:r>
              <a:rPr lang="en-US" altLang="zh-CN" sz="2400">
                <a:latin typeface="+mn-ea"/>
                <a:cs typeface="+mn-ea"/>
              </a:rPr>
              <a:t>“</a:t>
            </a:r>
            <a:r>
              <a:rPr lang="zh-CN" altLang="en-US" sz="2400">
                <a:latin typeface="+mn-ea"/>
                <a:cs typeface="+mn-ea"/>
              </a:rPr>
              <a:t>papaja</a:t>
            </a:r>
            <a:r>
              <a:rPr lang="en-US" altLang="zh-CN" sz="2400">
                <a:latin typeface="+mn-ea"/>
                <a:cs typeface="+mn-ea"/>
              </a:rPr>
              <a:t>”</a:t>
            </a:r>
            <a:r>
              <a:rPr lang="zh-CN" altLang="en-US" sz="2400">
                <a:latin typeface="+mn-ea"/>
                <a:cs typeface="+mn-ea"/>
              </a:rPr>
              <a:t>是一个用于创建基于</a:t>
            </a:r>
            <a:r>
              <a:rPr lang="zh-CN" altLang="en-US" sz="2400" b="1">
                <a:latin typeface="+mn-ea"/>
                <a:cs typeface="+mn-ea"/>
              </a:rPr>
              <a:t> R Markdown</a:t>
            </a:r>
            <a:r>
              <a:rPr lang="zh-CN" altLang="en-US" sz="2400">
                <a:latin typeface="+mn-ea"/>
                <a:cs typeface="+mn-ea"/>
              </a:rPr>
              <a:t> 的</a:t>
            </a:r>
            <a:r>
              <a:rPr lang="zh-CN" altLang="en-US" sz="2400" b="1">
                <a:latin typeface="+mn-ea"/>
                <a:cs typeface="+mn-ea"/>
              </a:rPr>
              <a:t> APA 格式</a:t>
            </a:r>
            <a:r>
              <a:rPr lang="zh-CN" altLang="en-US" sz="2400">
                <a:latin typeface="+mn-ea"/>
                <a:cs typeface="+mn-ea"/>
              </a:rPr>
              <a:t>的</a:t>
            </a:r>
            <a:r>
              <a:rPr lang="zh-CN" altLang="en-US" sz="2400" b="1">
                <a:latin typeface="+mn-ea"/>
                <a:cs typeface="+mn-ea"/>
              </a:rPr>
              <a:t>科学写作</a:t>
            </a:r>
            <a:r>
              <a:rPr lang="zh-CN" altLang="en-US" sz="2400">
                <a:latin typeface="+mn-ea"/>
                <a:cs typeface="+mn-ea"/>
              </a:rPr>
              <a:t>的 </a:t>
            </a:r>
            <a:r>
              <a:rPr lang="zh-CN" altLang="en-US" sz="2400" b="1">
                <a:latin typeface="+mn-ea"/>
                <a:cs typeface="+mn-ea"/>
              </a:rPr>
              <a:t>R 包</a:t>
            </a:r>
            <a:r>
              <a:rPr lang="zh-CN" altLang="en-US" sz="2400">
                <a:latin typeface="+mn-ea"/>
                <a:cs typeface="+mn-ea"/>
              </a:rPr>
              <a:t>。它的目标是简化使用 R Markdown 编写学术论文、报告和其他文档的过程，特别是遵循 APA 格式的要求。</a:t>
            </a:r>
            <a:endParaRPr lang="zh-CN" altLang="en-US" sz="2400">
              <a:latin typeface="+mn-ea"/>
              <a:cs typeface="+mn-ea"/>
            </a:endParaRPr>
          </a:p>
          <a:p>
            <a:pPr indent="6096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>
                <a:latin typeface="+mn-ea"/>
                <a:cs typeface="+mn-ea"/>
              </a:rPr>
              <a:t>papaja </a:t>
            </a:r>
            <a:r>
              <a:rPr lang="zh-CN" altLang="en-US" sz="2400" b="1">
                <a:latin typeface="+mn-ea"/>
                <a:cs typeface="+mn-ea"/>
              </a:rPr>
              <a:t>提供了一些方便的功能</a:t>
            </a:r>
            <a:r>
              <a:rPr lang="zh-CN" altLang="en-US" sz="2400">
                <a:latin typeface="+mn-ea"/>
                <a:cs typeface="+mn-ea"/>
              </a:rPr>
              <a:t>，如自动生成参考文献、表格和图形，以及根据 APA 格式排版文档的功能。如果你需要在 R 中进行科学写作，并且想要符合 APA 格式，papaja 可能是一个非常有用的工具。</a:t>
            </a:r>
            <a:endParaRPr lang="zh-CN" altLang="en-US" sz="2400">
              <a:latin typeface="+mn-ea"/>
              <a:cs typeface="+mn-ea"/>
            </a:endParaRPr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23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5142865" y="709930"/>
            <a:ext cx="241173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目标和</a:t>
            </a:r>
            <a:r>
              <a:rPr lang="zh-CN" altLang="en-US" sz="2800" b="1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特点</a:t>
            </a:r>
            <a:endParaRPr lang="zh-CN" altLang="en-US" sz="2800" b="1">
              <a:solidFill>
                <a:srgbClr val="00325D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3862705" y="1358900"/>
            <a:ext cx="7386320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>
                <a:sym typeface="+mn-ea"/>
              </a:rPr>
              <a:t> papaja 的主要目标是帮助用户以符合美国心理学协会（APA）格式的方式编写科学文档，包括学术论文、报告、研究文稿等。</a:t>
            </a:r>
            <a:endParaRPr lang="en-US" altLang="zh-CN" sz="2000" b="0">
              <a:solidFill>
                <a:schemeClr val="tx1">
                  <a:lumMod val="65000"/>
                  <a:lumOff val="35000"/>
                </a:schemeClr>
              </a:solidFill>
              <a:latin typeface="华文仿宋" panose="02010600040101010101" charset="-122"/>
              <a:ea typeface="华文仿宋" panose="02010600040101010101" charset="-122"/>
              <a:cs typeface="汉仪君黑-45简" panose="020B060402020202020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862705" y="2713355"/>
            <a:ext cx="7386320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>
                <a:sym typeface="+mn-ea"/>
              </a:rPr>
              <a:t>papaja 通过整合 R Markdown、knitr 和 pandoc，提供了一个完整的科学写作工作流程。用户可以在一个环境中进行数据分析、文本编写和文档输出。</a:t>
            </a:r>
            <a:endParaRPr lang="en-US" altLang="zh-CN" sz="2000" b="0">
              <a:solidFill>
                <a:schemeClr val="tx1">
                  <a:lumMod val="65000"/>
                  <a:lumOff val="35000"/>
                </a:schemeClr>
              </a:solidFill>
              <a:latin typeface="华文仿宋" panose="02010600040101010101" charset="-122"/>
              <a:ea typeface="华文仿宋" panose="02010600040101010101" charset="-122"/>
              <a:cs typeface="汉仪君黑-45简" panose="020B060402020202020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3862705" y="4299585"/>
            <a:ext cx="7386955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>
                <a:sym typeface="+mn-ea"/>
              </a:rPr>
              <a:t> papaja 可以自动处理 APA 格式的文档要求，包括参考文献、表格、图形和文本格式等，减少了手动调整格式的工作量</a:t>
            </a:r>
            <a:endParaRPr lang="zh-CN" altLang="en-US" sz="2000"/>
          </a:p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en-US" altLang="zh-CN" sz="2000" b="0">
              <a:solidFill>
                <a:schemeClr val="tx1">
                  <a:lumMod val="65000"/>
                  <a:lumOff val="35000"/>
                </a:schemeClr>
              </a:solidFill>
              <a:latin typeface="华文仿宋" panose="02010600040101010101" charset="-122"/>
              <a:ea typeface="华文仿宋" panose="02010600040101010101" charset="-122"/>
              <a:cs typeface="汉仪君黑-45简" panose="020B0604020202020204" charset="-122"/>
            </a:endParaRPr>
          </a:p>
        </p:txBody>
      </p:sp>
      <p:sp>
        <p:nvSpPr>
          <p:cNvPr id="55" name="五边形 54"/>
          <p:cNvSpPr/>
          <p:nvPr/>
        </p:nvSpPr>
        <p:spPr>
          <a:xfrm>
            <a:off x="1476375" y="1666875"/>
            <a:ext cx="2185035" cy="614045"/>
          </a:xfrm>
          <a:prstGeom prst="homePlate">
            <a:avLst>
              <a:gd name="adj" fmla="val 44053"/>
            </a:avLst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6" name="五边形 55"/>
          <p:cNvSpPr/>
          <p:nvPr/>
        </p:nvSpPr>
        <p:spPr>
          <a:xfrm>
            <a:off x="1476375" y="3051810"/>
            <a:ext cx="2185035" cy="614045"/>
          </a:xfrm>
          <a:prstGeom prst="homePlate">
            <a:avLst>
              <a:gd name="adj" fmla="val 44053"/>
            </a:avLst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五边形 56"/>
          <p:cNvSpPr/>
          <p:nvPr/>
        </p:nvSpPr>
        <p:spPr>
          <a:xfrm>
            <a:off x="1476375" y="4436745"/>
            <a:ext cx="2185035" cy="614045"/>
          </a:xfrm>
          <a:prstGeom prst="homePlate">
            <a:avLst>
              <a:gd name="adj" fmla="val 44053"/>
            </a:avLst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8" name="文本框 57"/>
          <p:cNvSpPr txBox="1"/>
          <p:nvPr/>
        </p:nvSpPr>
        <p:spPr>
          <a:xfrm>
            <a:off x="1657985" y="1774825"/>
            <a:ext cx="17589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汉仪旗黑-55简" panose="00020600040101010101" charset="-128"/>
                <a:ea typeface="汉仪旗黑-55简" panose="00020600040101010101" charset="-128"/>
              </a:rPr>
              <a:t>符合</a:t>
            </a:r>
            <a:r>
              <a:rPr lang="en-US" altLang="zh-CN" sz="2000">
                <a:solidFill>
                  <a:schemeClr val="bg1"/>
                </a:solidFill>
                <a:latin typeface="汉仪旗黑-55简" panose="00020600040101010101" charset="-128"/>
                <a:ea typeface="汉仪旗黑-55简" panose="00020600040101010101" charset="-128"/>
              </a:rPr>
              <a:t>APA</a:t>
            </a:r>
            <a:r>
              <a:rPr lang="zh-CN" altLang="en-US" sz="2000">
                <a:solidFill>
                  <a:schemeClr val="bg1"/>
                </a:solidFill>
                <a:latin typeface="汉仪旗黑-55简" panose="00020600040101010101" charset="-128"/>
                <a:ea typeface="汉仪旗黑-55简" panose="00020600040101010101" charset="-128"/>
              </a:rPr>
              <a:t>格式</a:t>
            </a:r>
            <a:endParaRPr lang="zh-CN" altLang="en-US" sz="2000">
              <a:solidFill>
                <a:schemeClr val="bg1"/>
              </a:solidFill>
              <a:latin typeface="汉仪旗黑-55简" panose="00020600040101010101" charset="-128"/>
              <a:ea typeface="汉仪旗黑-55简" panose="00020600040101010101" charset="-128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657985" y="3159760"/>
            <a:ext cx="17589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汉仪旗黑-55简" panose="00020600040101010101" charset="-128"/>
                <a:ea typeface="汉仪旗黑-55简" panose="00020600040101010101" charset="-128"/>
              </a:rPr>
              <a:t>集成性</a:t>
            </a:r>
            <a:r>
              <a:rPr lang="zh-CN" altLang="en-US" sz="2000">
                <a:solidFill>
                  <a:schemeClr val="bg1"/>
                </a:solidFill>
                <a:latin typeface="汉仪旗黑-55简" panose="00020600040101010101" charset="-128"/>
                <a:ea typeface="汉仪旗黑-55简" panose="00020600040101010101" charset="-128"/>
              </a:rPr>
              <a:t>强</a:t>
            </a:r>
            <a:endParaRPr lang="zh-CN" altLang="en-US" sz="2000">
              <a:solidFill>
                <a:schemeClr val="bg1"/>
              </a:solidFill>
              <a:latin typeface="汉仪旗黑-55简" panose="00020600040101010101" charset="-128"/>
              <a:ea typeface="汉仪旗黑-55简" panose="00020600040101010101" charset="-128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657985" y="4544695"/>
            <a:ext cx="17589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汉仪旗黑-55简" panose="00020600040101010101" charset="-128"/>
                <a:ea typeface="汉仪旗黑-55简" panose="00020600040101010101" charset="-128"/>
              </a:rPr>
              <a:t>自动生成</a:t>
            </a:r>
            <a:r>
              <a:rPr lang="zh-CN" altLang="en-US" sz="2000">
                <a:solidFill>
                  <a:schemeClr val="bg1"/>
                </a:solidFill>
                <a:latin typeface="汉仪旗黑-55简" panose="00020600040101010101" charset="-128"/>
                <a:ea typeface="汉仪旗黑-55简" panose="00020600040101010101" charset="-128"/>
              </a:rPr>
              <a:t>功能</a:t>
            </a:r>
            <a:endParaRPr lang="zh-CN" altLang="en-US" sz="2000">
              <a:solidFill>
                <a:schemeClr val="bg1"/>
              </a:solidFill>
              <a:latin typeface="汉仪旗黑-55简" panose="00020600040101010101" charset="-128"/>
              <a:ea typeface="汉仪旗黑-55简" panose="00020600040101010101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56030" y="5423535"/>
            <a:ext cx="95523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R Markdown 是一种文本格式和工具，结合了 Markdown 标记语言和 R 代码块，用于创建动态文档和报告。R Markdown 文件以 .Rmd 结尾，可以包含普通文本、Markdown 格式的标记、R 代码块和输出结果。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23" grpId="1"/>
      <p:bldP spid="41" grpId="1"/>
      <p:bldP spid="50" grpId="1"/>
      <p:bldP spid="5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0" name="文本框 49"/>
          <p:cNvSpPr txBox="1"/>
          <p:nvPr/>
        </p:nvSpPr>
        <p:spPr>
          <a:xfrm>
            <a:off x="3862705" y="791210"/>
            <a:ext cx="7386320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>
                <a:sym typeface="+mn-ea"/>
              </a:rPr>
              <a:t>papaja 通过整合 </a:t>
            </a:r>
            <a:r>
              <a:rPr lang="zh-CN" altLang="en-US" sz="2000" b="1">
                <a:sym typeface="+mn-ea"/>
              </a:rPr>
              <a:t>R Markdown</a:t>
            </a:r>
            <a:r>
              <a:rPr lang="zh-CN" altLang="en-US" sz="2000">
                <a:sym typeface="+mn-ea"/>
              </a:rPr>
              <a:t>、</a:t>
            </a:r>
            <a:r>
              <a:rPr lang="zh-CN" altLang="en-US" sz="2000" b="1">
                <a:sym typeface="+mn-ea"/>
              </a:rPr>
              <a:t>knitr 和 pandoc</a:t>
            </a:r>
            <a:r>
              <a:rPr lang="zh-CN" altLang="en-US" sz="2000">
                <a:sym typeface="+mn-ea"/>
              </a:rPr>
              <a:t>，提供了一个完整的科学写作工作流程。用户可以在一个环境中进行数据分析、文本编写和文档输出。</a:t>
            </a:r>
            <a:endParaRPr lang="en-US" altLang="zh-CN" sz="2000" b="0">
              <a:solidFill>
                <a:schemeClr val="tx1">
                  <a:lumMod val="65000"/>
                  <a:lumOff val="35000"/>
                </a:schemeClr>
              </a:solidFill>
              <a:latin typeface="华文仿宋" panose="02010600040101010101" charset="-122"/>
              <a:ea typeface="华文仿宋" panose="02010600040101010101" charset="-122"/>
              <a:cs typeface="汉仪君黑-45简" panose="020B0604020202020204" charset="-122"/>
            </a:endParaRPr>
          </a:p>
        </p:txBody>
      </p:sp>
      <p:sp>
        <p:nvSpPr>
          <p:cNvPr id="56" name="五边形 55"/>
          <p:cNvSpPr/>
          <p:nvPr/>
        </p:nvSpPr>
        <p:spPr>
          <a:xfrm>
            <a:off x="1476375" y="1129665"/>
            <a:ext cx="2185035" cy="614045"/>
          </a:xfrm>
          <a:prstGeom prst="homePlate">
            <a:avLst>
              <a:gd name="adj" fmla="val 44053"/>
            </a:avLst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9" name="文本框 58"/>
          <p:cNvSpPr txBox="1"/>
          <p:nvPr/>
        </p:nvSpPr>
        <p:spPr>
          <a:xfrm>
            <a:off x="1657985" y="1237615"/>
            <a:ext cx="17589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汉仪旗黑-55简" panose="00020600040101010101" charset="-128"/>
                <a:ea typeface="汉仪旗黑-55简" panose="00020600040101010101" charset="-128"/>
              </a:rPr>
              <a:t>集成性</a:t>
            </a:r>
            <a:r>
              <a:rPr lang="zh-CN" altLang="en-US" sz="2000">
                <a:solidFill>
                  <a:schemeClr val="bg1"/>
                </a:solidFill>
                <a:latin typeface="汉仪旗黑-55简" panose="00020600040101010101" charset="-128"/>
                <a:ea typeface="汉仪旗黑-55简" panose="00020600040101010101" charset="-128"/>
              </a:rPr>
              <a:t>强</a:t>
            </a:r>
            <a:endParaRPr lang="zh-CN" altLang="en-US" sz="2000">
              <a:solidFill>
                <a:schemeClr val="bg1"/>
              </a:solidFill>
              <a:latin typeface="汉仪旗黑-55简" panose="00020600040101010101" charset="-128"/>
              <a:ea typeface="汉仪旗黑-55简" panose="00020600040101010101" charset="-12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02945" y="2221230"/>
            <a:ext cx="1132014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/>
              <a:t>R Markdown </a:t>
            </a:r>
            <a:r>
              <a:rPr lang="zh-CN" altLang="en-US" sz="2000"/>
              <a:t>是一种文本格式和工具，结合了 Markdown 标记语言和 R 代码块，用于创建动态文档和报告。R Markdown 文件以 .Rmd 结尾，可以包含普通文本、Markdown 格式的标记、R 代码块和输出结果。</a:t>
            </a:r>
            <a:endParaRPr lang="zh-CN" altLang="en-US" sz="20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/>
              <a:t>knitr </a:t>
            </a:r>
            <a:r>
              <a:rPr lang="zh-CN" altLang="en-US" sz="2000"/>
              <a:t>是 R 中的一个包，用于支持动态报告的生成。它可以执行 R 代码块，并将代码的运行结果嵌入到文档中。knitr 提供了强大的功能，包括代码运行、结果展示、缓存控制等，使得在 R 中生成复杂的动态文档变得更加容易。</a:t>
            </a:r>
            <a:endParaRPr lang="zh-CN" altLang="en-US" sz="20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b="1"/>
              <a:t>pandoc </a:t>
            </a:r>
            <a:r>
              <a:rPr lang="zh-CN" altLang="en-US" sz="2000"/>
              <a:t>是一个通用的文档转换工具，支持将不同格式的文档相互转换。在 R Markdown 中，pandoc 负责将 R Markdown 文件渲染为最终的输出格式，如 HTML、PDF、Word 等。</a:t>
            </a:r>
            <a:endParaRPr lang="zh-CN" altLang="en-US" sz="20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50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5234940" y="709930"/>
            <a:ext cx="172275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主要</a:t>
            </a:r>
            <a:r>
              <a:rPr lang="zh-CN" altLang="en-US" sz="2800" b="1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功能  </a:t>
            </a:r>
            <a:endParaRPr lang="zh-CN" altLang="en-US" sz="2800" b="1">
              <a:solidFill>
                <a:srgbClr val="00325D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89610" y="1357630"/>
            <a:ext cx="11285220" cy="4156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400" b="1">
                <a:latin typeface="+mn-ea"/>
                <a:cs typeface="+mn-ea"/>
              </a:rPr>
              <a:t>APA 格式支持</a:t>
            </a:r>
            <a:r>
              <a:rPr sz="2400">
                <a:latin typeface="+mn-ea"/>
                <a:cs typeface="+mn-ea"/>
              </a:rPr>
              <a:t>： papaja 提供了多种输出格式，包括 APA 第六版和第七版的格式。用户可以根据需要选择不同的 APA 格式要求。</a:t>
            </a:r>
            <a:endParaRPr sz="2400">
              <a:latin typeface="+mn-ea"/>
              <a:cs typeface="+mn-ea"/>
            </a:endParaRPr>
          </a:p>
          <a:p>
            <a:pPr marL="342900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400" b="1">
                <a:latin typeface="+mn-ea"/>
                <a:cs typeface="+mn-ea"/>
              </a:rPr>
              <a:t>自动生成参考文献</a:t>
            </a:r>
            <a:r>
              <a:rPr sz="2400">
                <a:latin typeface="+mn-ea"/>
                <a:cs typeface="+mn-ea"/>
              </a:rPr>
              <a:t>： papaja 可以根据用户提供的文献信息自动生成符合 APA 格式的参考文献列表。</a:t>
            </a:r>
            <a:endParaRPr sz="2400">
              <a:latin typeface="+mn-ea"/>
              <a:cs typeface="+mn-ea"/>
            </a:endParaRPr>
          </a:p>
          <a:p>
            <a:pPr marL="342900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400" b="1">
                <a:latin typeface="+mn-ea"/>
                <a:cs typeface="+mn-ea"/>
              </a:rPr>
              <a:t>表格和图形格式化</a:t>
            </a:r>
            <a:r>
              <a:rPr sz="2400">
                <a:latin typeface="+mn-ea"/>
                <a:cs typeface="+mn-ea"/>
              </a:rPr>
              <a:t>： papaja 支持将 R 中生成的表格和图形自动转换为符合 APA 格式的样式，包括表格标题、图形标签等。</a:t>
            </a:r>
            <a:endParaRPr sz="2400">
              <a:latin typeface="+mn-ea"/>
              <a:cs typeface="+mn-ea"/>
            </a:endParaRPr>
          </a:p>
          <a:p>
            <a:pPr marL="342900" indent="-34290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400" b="1">
                <a:latin typeface="+mn-ea"/>
                <a:cs typeface="+mn-ea"/>
              </a:rPr>
              <a:t>段落和标题格式</a:t>
            </a:r>
            <a:r>
              <a:rPr sz="2400">
                <a:latin typeface="+mn-ea"/>
                <a:cs typeface="+mn-ea"/>
              </a:rPr>
              <a:t>： papaja 可以根据 APA 格式规范自动格式化文档中的段落、标题和标头。</a:t>
            </a:r>
            <a:endParaRPr sz="2400">
              <a:latin typeface="+mn-ea"/>
              <a:cs typeface="+mn-ea"/>
            </a:endParaRPr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2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5234940" y="709930"/>
            <a:ext cx="172275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安装步骤</a:t>
            </a:r>
            <a:endParaRPr lang="zh-CN" altLang="en-US" sz="2800" b="1">
              <a:solidFill>
                <a:srgbClr val="00325D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56945" y="1314450"/>
            <a:ext cx="1033208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400"/>
              <a:t>1.安装 papaja 包</a:t>
            </a:r>
            <a:endParaRPr lang="en-US" altLang="zh-CN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/>
              <a:t>install.packages("papaja")</a:t>
            </a:r>
            <a:endParaRPr lang="en-US" altLang="zh-CN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/>
              <a:t>library(papaja)</a:t>
            </a:r>
            <a:endParaRPr lang="en-US" altLang="zh-CN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2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框 22"/>
          <p:cNvSpPr txBox="1"/>
          <p:nvPr/>
        </p:nvSpPr>
        <p:spPr>
          <a:xfrm>
            <a:off x="5234940" y="709930"/>
            <a:ext cx="172275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>
                <a:solidFill>
                  <a:srgbClr val="00325D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安装步骤</a:t>
            </a:r>
            <a:endParaRPr lang="zh-CN" altLang="en-US" sz="2800" b="1">
              <a:solidFill>
                <a:srgbClr val="00325D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56945" y="1314450"/>
            <a:ext cx="1033208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400"/>
              <a:t>2.创建 R Markdown 文档</a:t>
            </a:r>
            <a:endParaRPr lang="en-US" altLang="zh-CN" sz="2400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400"/>
              <a:t>（</a:t>
            </a:r>
            <a:r>
              <a:rPr lang="en-US" altLang="zh-CN" sz="2400"/>
              <a:t>1</a:t>
            </a:r>
            <a:r>
              <a:rPr lang="zh-CN" altLang="en-US" sz="2400"/>
              <a:t>）</a:t>
            </a:r>
            <a:r>
              <a:rPr lang="en-US" altLang="zh-CN" sz="2400"/>
              <a:t>创建新的 R Markdown 文件</a:t>
            </a:r>
            <a:endParaRPr lang="en-US" altLang="zh-CN" sz="2400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400"/>
              <a:t>在 RStudio 中，按照以下步骤创建一个新的 R Markdown 文件：</a:t>
            </a:r>
            <a:endParaRPr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/>
              <a:t>选择菜单：点击 RStudio 菜单栏中的 File（文件）。</a:t>
            </a:r>
            <a:endParaRPr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/>
              <a:t>选择新建：在弹出的菜单中，选择 New File（新建文件）。</a:t>
            </a:r>
            <a:endParaRPr lang="en-US" altLang="zh-CN" sz="24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/>
              <a:t>选择 R Markdown：在新建文件的子菜单中，选择 R Markdown...。</a:t>
            </a:r>
            <a:endParaRPr lang="en-US" altLang="zh-CN" sz="2400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zh-CN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2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31190" y="525145"/>
            <a:ext cx="11430635" cy="6323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2.创建 R Markdown 文档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</a:t>
            </a:r>
            <a:r>
              <a:rPr lang="en-US" altLang="zh-CN"/>
              <a:t>创建新的 R Markdown 文件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在 RStudio 中，按照以下步骤创建一个新的 R Markdown 文件：</a:t>
            </a:r>
            <a:endParaRPr lang="en-US" altLang="zh-CN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/>
              <a:t>选择菜单：点击 RStudio 菜单栏中的 File（文件）。</a:t>
            </a:r>
            <a:endParaRPr lang="en-US" altLang="zh-CN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/>
              <a:t>选择新建：在弹出的菜单中，选择 New File（新建文件）。</a:t>
            </a:r>
            <a:endParaRPr lang="en-US" altLang="zh-CN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/>
              <a:t>选择 R Markdown：在新建文件的子菜单中，选择 R Markdown...。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</a:t>
            </a:r>
            <a:r>
              <a:rPr lang="en-US" altLang="zh-CN"/>
              <a:t>设置 R Markdown 文件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在选择 R Markdown... 后，会弹出一个对话框来设置 R Markdown 文件的参数：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Document Type（文档类型）：选择 Document（文档），这是创建包含文本、代码和输出的标准 R Markdown 文件类型。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Title（标题）：输入你的文档标题。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Author（作者）：输入文档作者的姓名。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Output Format（输出格式）：选择输出格式，例如 HTML、PDF 等。也可以稍后在文件中更改这个设置。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Click OK（点击确定）：设置完成后，点击 OK 按钮。</a:t>
            </a:r>
            <a:endParaRPr lang="en-US" altLang="zh-CN"/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zh-CN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等腰三角形 37"/>
          <p:cNvSpPr/>
          <p:nvPr/>
        </p:nvSpPr>
        <p:spPr>
          <a:xfrm flipV="1">
            <a:off x="5491480" y="0"/>
            <a:ext cx="1209040" cy="584200"/>
          </a:xfrm>
          <a:prstGeom prst="triangle">
            <a:avLst/>
          </a:prstGeom>
          <a:solidFill>
            <a:srgbClr val="003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915" y="403225"/>
            <a:ext cx="8784590" cy="46532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405" y="2277745"/>
            <a:ext cx="7007860" cy="42627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15" y="4525645"/>
            <a:ext cx="3602990" cy="21932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9675" y="4808220"/>
            <a:ext cx="2025015" cy="191071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417185" y="948055"/>
            <a:ext cx="34258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这里可以写标题、作者、日期和生成文件的</a:t>
            </a:r>
            <a:r>
              <a:rPr lang="zh-CN" altLang="en-US"/>
              <a:t>格式</a:t>
            </a:r>
            <a:endParaRPr lang="zh-CN" altLang="en-US"/>
          </a:p>
        </p:txBody>
      </p:sp>
      <p:cxnSp>
        <p:nvCxnSpPr>
          <p:cNvPr id="7" name="直接箭头连接符 6"/>
          <p:cNvCxnSpPr/>
          <p:nvPr/>
        </p:nvCxnSpPr>
        <p:spPr>
          <a:xfrm flipH="1" flipV="1">
            <a:off x="3526155" y="1289050"/>
            <a:ext cx="1868170" cy="62230"/>
          </a:xfrm>
          <a:prstGeom prst="straightConnector1">
            <a:avLst/>
          </a:prstGeom>
          <a:ln w="28575" cmpd="sng">
            <a:solidFill>
              <a:schemeClr val="accent6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7184390" y="1637665"/>
            <a:ext cx="814070" cy="937895"/>
          </a:xfrm>
          <a:prstGeom prst="straightConnector1">
            <a:avLst/>
          </a:prstGeom>
          <a:ln w="28575" cmpd="sng">
            <a:solidFill>
              <a:schemeClr val="accent6"/>
            </a:solidFill>
            <a:prstDash val="solid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704340" y="4525645"/>
            <a:ext cx="18757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点</a:t>
            </a:r>
            <a:r>
              <a:rPr lang="en-US" altLang="zh-CN">
                <a:solidFill>
                  <a:srgbClr val="FF0000"/>
                </a:solidFill>
              </a:rPr>
              <a:t>knit</a:t>
            </a:r>
            <a:r>
              <a:rPr lang="zh-CN" altLang="en-US">
                <a:solidFill>
                  <a:srgbClr val="FF0000"/>
                </a:solidFill>
              </a:rPr>
              <a:t>产生结果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82390" y="4525645"/>
            <a:ext cx="2511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点这里的</a:t>
            </a:r>
            <a:r>
              <a:rPr lang="en-US" altLang="zh-CN">
                <a:solidFill>
                  <a:srgbClr val="FF0000"/>
                </a:solidFill>
              </a:rPr>
              <a:t>“R”</a:t>
            </a:r>
            <a:r>
              <a:rPr lang="zh-CN" altLang="en-US">
                <a:solidFill>
                  <a:srgbClr val="FF0000"/>
                </a:solidFill>
              </a:rPr>
              <a:t>加入</a:t>
            </a:r>
            <a:r>
              <a:rPr lang="en-US" altLang="zh-CN">
                <a:solidFill>
                  <a:srgbClr val="FF0000"/>
                </a:solidFill>
              </a:rPr>
              <a:t>R</a:t>
            </a:r>
            <a:r>
              <a:rPr lang="zh-CN" altLang="en-US">
                <a:solidFill>
                  <a:srgbClr val="FF0000"/>
                </a:solidFill>
              </a:rPr>
              <a:t>代码</a:t>
            </a:r>
            <a:endParaRPr lang="zh-CN" altLang="en-US">
              <a:solidFill>
                <a:srgbClr val="FF0000"/>
              </a:solidFill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1.xml><?xml version="1.0" encoding="utf-8"?>
<p:tagLst xmlns:p="http://schemas.openxmlformats.org/presentationml/2006/main">
  <p:tag name="COMMONDATA" val="eyJoZGlkIjoiYTVmZmQwMjhiYWNmZDMyZjFhOWM5YTljYzM0ODEyOWQifQ=="/>
  <p:tag name="KSO_WPP_MARK_KEY" val="46a42cd0-edb7-48c4-bf28-b858e59e309b"/>
  <p:tag name="commondata" val="eyJjb3VudCI6MSwiaGRpZCI6IjBhY2U2Nzk0ZmE3NmFhMTE1OGNjYzkwNTc0MDRkNjYxIiwidXNlckNvdW50IjoxfQ==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2670</Words>
  <Application>WPS 演示</Application>
  <PresentationFormat>宽屏</PresentationFormat>
  <Paragraphs>142</Paragraphs>
  <Slides>18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宋体</vt:lpstr>
      <vt:lpstr>Wingdings</vt:lpstr>
      <vt:lpstr>Wingdings</vt:lpstr>
      <vt:lpstr>汉仪君黑-45简</vt:lpstr>
      <vt:lpstr>汉仪旗黑-55简</vt:lpstr>
      <vt:lpstr>汉仪中黑简</vt:lpstr>
      <vt:lpstr>华文仿宋</vt:lpstr>
      <vt:lpstr>Times New Roman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倪凤敏</cp:lastModifiedBy>
  <cp:revision>157</cp:revision>
  <dcterms:created xsi:type="dcterms:W3CDTF">2019-06-19T02:08:00Z</dcterms:created>
  <dcterms:modified xsi:type="dcterms:W3CDTF">2024-05-08T05:42:05Z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2052-12.1.0.16729</vt:lpwstr>
  </property>
  <property fmtid="{D5CDD505-2E9C-101B-9397-08002B2CF9AE}" pid="3" name="ICV">
    <vt:lpwstr>4B775EFB1DEF4643BFE42A6E86228641_13</vt:lpwstr>
  </property>
  <property fmtid="{D5CDD505-2E9C-101B-9397-08002B2CF9AE}" pid="4" name="KSOTemplateUUID">
    <vt:lpwstr>v1.0_mb_YF140brc7gVR64kK59EWHA==</vt:lpwstr>
  </property>
</Properties>
</file>